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9" r:id="rId2"/>
    <p:sldId id="257" r:id="rId3"/>
    <p:sldId id="258" r:id="rId4"/>
    <p:sldId id="259" r:id="rId5"/>
    <p:sldId id="260" r:id="rId6"/>
    <p:sldId id="264" r:id="rId7"/>
    <p:sldId id="265" r:id="rId8"/>
    <p:sldId id="266" r:id="rId9"/>
    <p:sldId id="267" r:id="rId10"/>
    <p:sldId id="268"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588703" y="2276872"/>
            <a:ext cx="4038600" cy="4146808"/>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3700" dirty="0">
                <a:solidFill>
                  <a:prstClr val="black"/>
                </a:solidFill>
                <a:cs typeface="PT Bold Heading" pitchFamily="2" charset="-78"/>
              </a:rPr>
              <a:t>إعداد/</a:t>
            </a:r>
          </a:p>
          <a:p>
            <a:pPr marL="0" lvl="0" indent="0" algn="ctr" rtl="1">
              <a:buClr>
                <a:srgbClr val="0BD0D9"/>
              </a:buClr>
              <a:buNone/>
            </a:pPr>
            <a:r>
              <a:rPr lang="ar-EG" sz="3700" dirty="0">
                <a:solidFill>
                  <a:prstClr val="black"/>
                </a:solidFill>
                <a:cs typeface="PT Bold Heading" pitchFamily="2" charset="-78"/>
              </a:rPr>
              <a:t>د. غادة ممدوح </a:t>
            </a:r>
            <a:endParaRPr lang="ar-EG" sz="3700" dirty="0" smtClean="0">
              <a:solidFill>
                <a:prstClr val="black"/>
              </a:solidFill>
              <a:cs typeface="PT Bold Heading" pitchFamily="2" charset="-78"/>
            </a:endParaRPr>
          </a:p>
          <a:p>
            <a:pPr marL="0" lvl="0" indent="0" algn="ctr" rtl="1">
              <a:buClr>
                <a:srgbClr val="0BD0D9"/>
              </a:buClr>
              <a:buNone/>
            </a:pPr>
            <a:r>
              <a:rPr lang="ar-EG" sz="3700" dirty="0" smtClean="0">
                <a:solidFill>
                  <a:prstClr val="black"/>
                </a:solidFill>
                <a:cs typeface="PT Bold Heading" pitchFamily="2" charset="-78"/>
              </a:rPr>
              <a:t>مدرس </a:t>
            </a:r>
            <a:r>
              <a:rPr lang="ar-EG" sz="3700" dirty="0">
                <a:solidFill>
                  <a:prstClr val="black"/>
                </a:solidFill>
                <a:cs typeface="PT Bold Heading" pitchFamily="2" charset="-78"/>
              </a:rPr>
              <a:t>الإذاعة والتلفزيون </a:t>
            </a:r>
            <a:endParaRPr lang="en-US" sz="3700" dirty="0">
              <a:solidFill>
                <a:prstClr val="black"/>
              </a:solidFill>
              <a:cs typeface="PT Bold Heading" pitchFamily="2" charset="-78"/>
            </a:endParaRPr>
          </a:p>
          <a:p>
            <a:pPr marL="0" lvl="0" indent="0" algn="ctr" rtl="1">
              <a:buClr>
                <a:srgbClr val="0BD0D9"/>
              </a:buClr>
              <a:buNone/>
            </a:pPr>
            <a:r>
              <a:rPr lang="ar-EG" sz="3700" dirty="0">
                <a:solidFill>
                  <a:prstClr val="black"/>
                </a:solidFill>
                <a:cs typeface="PT Bold Heading" pitchFamily="2" charset="-78"/>
              </a:rPr>
              <a:t>بقسم الإعلام/كلية الآداب/جامعة بنها</a:t>
            </a:r>
            <a:endParaRPr lang="en-US" dirty="0">
              <a:solidFill>
                <a:prstClr val="black"/>
              </a:solidFill>
            </a:endParaRPr>
          </a:p>
          <a:p>
            <a:endParaRPr lang="en-US" dirty="0"/>
          </a:p>
        </p:txBody>
      </p:sp>
      <p:sp>
        <p:nvSpPr>
          <p:cNvPr id="5" name="Rectangle 4"/>
          <p:cNvSpPr/>
          <p:nvPr/>
        </p:nvSpPr>
        <p:spPr>
          <a:xfrm>
            <a:off x="611560" y="620688"/>
            <a:ext cx="7992887" cy="144655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lvl="0" algn="ctr"/>
            <a:r>
              <a:rPr lang="ar-EG" sz="4400" dirty="0">
                <a:solidFill>
                  <a:srgbClr val="FF0000"/>
                </a:solidFill>
                <a:cs typeface="PT Bold Heading" pitchFamily="2" charset="-78"/>
              </a:rPr>
              <a:t>مقرر  العلاقات العامة</a:t>
            </a:r>
          </a:p>
          <a:p>
            <a:pPr lvl="0" algn="ctr"/>
            <a:r>
              <a:rPr lang="ar-EG" sz="4400" dirty="0">
                <a:solidFill>
                  <a:srgbClr val="FF0000"/>
                </a:solidFill>
                <a:cs typeface="PT Bold Heading" pitchFamily="2" charset="-78"/>
              </a:rPr>
              <a:t>المحاضرة </a:t>
            </a:r>
            <a:r>
              <a:rPr lang="ar-EG" sz="4400" dirty="0" smtClean="0">
                <a:solidFill>
                  <a:srgbClr val="FF0000"/>
                </a:solidFill>
                <a:cs typeface="PT Bold Heading" pitchFamily="2" charset="-78"/>
              </a:rPr>
              <a:t>الثانية</a:t>
            </a:r>
            <a:endParaRPr lang="en-US" sz="4400" dirty="0">
              <a:solidFill>
                <a:srgbClr val="FF0000"/>
              </a:solidFill>
              <a:cs typeface="PT Bold Heading" pitchFamily="2" charset="-78"/>
            </a:endParaRPr>
          </a:p>
        </p:txBody>
      </p:sp>
    </p:spTree>
    <p:extLst>
      <p:ext uri="{BB962C8B-B14F-4D97-AF65-F5344CB8AC3E}">
        <p14:creationId xmlns:p14="http://schemas.microsoft.com/office/powerpoint/2010/main" val="216948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bg/>
                                          </p:spTgt>
                                        </p:tgtEl>
                                        <p:attrNameLst>
                                          <p:attrName>style.visibility</p:attrName>
                                        </p:attrNameLst>
                                      </p:cBhvr>
                                      <p:to>
                                        <p:strVal val="visible"/>
                                      </p:to>
                                    </p:set>
                                    <p:animEffect transition="in" filter="fade">
                                      <p:cBhvr>
                                        <p:cTn id="14" dur="1000"/>
                                        <p:tgtEl>
                                          <p:spTgt spid="4">
                                            <p:bg/>
                                          </p:spTgt>
                                        </p:tgtEl>
                                      </p:cBhvr>
                                    </p:animEffect>
                                    <p:anim calcmode="lin" valueType="num">
                                      <p:cBhvr>
                                        <p:cTn id="15" dur="1000" fill="hold"/>
                                        <p:tgtEl>
                                          <p:spTgt spid="4">
                                            <p:bg/>
                                          </p:spTgt>
                                        </p:tgtEl>
                                        <p:attrNameLst>
                                          <p:attrName>ppt_x</p:attrName>
                                        </p:attrNameLst>
                                      </p:cBhvr>
                                      <p:tavLst>
                                        <p:tav tm="0">
                                          <p:val>
                                            <p:strVal val="#ppt_x"/>
                                          </p:val>
                                        </p:tav>
                                        <p:tav tm="100000">
                                          <p:val>
                                            <p:strVal val="#ppt_x"/>
                                          </p:val>
                                        </p:tav>
                                      </p:tavLst>
                                    </p:anim>
                                    <p:anim calcmode="lin" valueType="num">
                                      <p:cBhvr>
                                        <p:cTn id="16"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692696"/>
            <a:ext cx="8363272" cy="5662229"/>
          </a:xfrm>
        </p:spPr>
        <p:style>
          <a:lnRef idx="1">
            <a:schemeClr val="accent4"/>
          </a:lnRef>
          <a:fillRef idx="2">
            <a:schemeClr val="accent4"/>
          </a:fillRef>
          <a:effectRef idx="1">
            <a:schemeClr val="accent4"/>
          </a:effectRef>
          <a:fontRef idx="minor">
            <a:schemeClr val="dk1"/>
          </a:fontRef>
        </p:style>
        <p:txBody>
          <a:bodyPr/>
          <a:lstStyle/>
          <a:p>
            <a:pPr marL="0" lvl="0" indent="0" algn="ctr">
              <a:buClr>
                <a:srgbClr val="0BD0D9"/>
              </a:buClr>
              <a:buNone/>
            </a:pPr>
            <a:r>
              <a:rPr lang="ar-EG" sz="4400" b="1" dirty="0">
                <a:solidFill>
                  <a:srgbClr val="FF0000"/>
                </a:solidFill>
                <a:cs typeface="PT Bold Heading" pitchFamily="2" charset="-78"/>
              </a:rPr>
              <a:t>10</a:t>
            </a:r>
            <a:endParaRPr lang="en-US" sz="4400" b="1" dirty="0">
              <a:solidFill>
                <a:srgbClr val="FF0000"/>
              </a:solidFill>
              <a:cs typeface="PT Bold Heading" pitchFamily="2" charset="-78"/>
            </a:endParaRPr>
          </a:p>
          <a:p>
            <a:pPr marL="0" lvl="0" indent="0" algn="ctr">
              <a:buClr>
                <a:srgbClr val="0BD0D9"/>
              </a:buClr>
              <a:buNone/>
            </a:pPr>
            <a:r>
              <a:rPr lang="en-US" sz="4400" b="1" dirty="0">
                <a:solidFill>
                  <a:srgbClr val="FF0000"/>
                </a:solidFill>
                <a:cs typeface="PT Bold Heading" pitchFamily="2" charset="-78"/>
              </a:rPr>
              <a:t>Thanks 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pPr lvl="0">
              <a:buClr>
                <a:srgbClr val="0BD0D9"/>
              </a:buClr>
            </a:pPr>
            <a:endParaRPr lang="en-US" dirty="0">
              <a:solidFill>
                <a:prstClr val="black"/>
              </a:solidFill>
            </a:endParaRPr>
          </a:p>
          <a:p>
            <a:pPr marL="0" lvl="0" indent="0" algn="ctr" rtl="1">
              <a:buClr>
                <a:srgbClr val="0BD0D9"/>
              </a:buClr>
              <a:buNone/>
            </a:pPr>
            <a:endParaRPr lang="ar-EG" sz="4800" b="1" dirty="0">
              <a:solidFill>
                <a:prstClr val="black"/>
              </a:solidFill>
              <a:effectLst>
                <a:outerShdw blurRad="38100" dist="38100" dir="2700000" algn="tl">
                  <a:srgbClr val="000000">
                    <a:alpha val="43137"/>
                  </a:srgbClr>
                </a:outerShdw>
              </a:effectLst>
            </a:endParaRPr>
          </a:p>
          <a:p>
            <a:pPr marL="0" indent="0" algn="r" rtl="1">
              <a:buNone/>
            </a:pPr>
            <a:endParaRPr lang="en-US" dirty="0"/>
          </a:p>
        </p:txBody>
      </p:sp>
    </p:spTree>
    <p:extLst>
      <p:ext uri="{BB962C8B-B14F-4D97-AF65-F5344CB8AC3E}">
        <p14:creationId xmlns:p14="http://schemas.microsoft.com/office/powerpoint/2010/main" val="426066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251520" y="260648"/>
            <a:ext cx="8640960" cy="6336704"/>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ctr" rtl="1">
              <a:buNone/>
            </a:pPr>
            <a:r>
              <a:rPr lang="en-US" sz="4300" b="1" smtClean="0">
                <a:solidFill>
                  <a:srgbClr val="FF0000"/>
                </a:solidFill>
                <a:ea typeface="Calibri"/>
                <a:cs typeface="PT Bold Heading" pitchFamily="2" charset="-78"/>
              </a:rPr>
              <a:t>1</a:t>
            </a:r>
            <a:endParaRPr lang="ar-EG" sz="4300" b="1" dirty="0" smtClean="0">
              <a:solidFill>
                <a:srgbClr val="FF0000"/>
              </a:solidFill>
              <a:ea typeface="Calibri"/>
              <a:cs typeface="PT Bold Heading" pitchFamily="2" charset="-78"/>
            </a:endParaRPr>
          </a:p>
          <a:p>
            <a:pPr marL="0" indent="0" algn="justLow" rtl="1">
              <a:buNone/>
            </a:pPr>
            <a:r>
              <a:rPr lang="ar-SA" sz="2800" b="1" dirty="0" smtClean="0">
                <a:ea typeface="Calibri"/>
                <a:cs typeface="Times New Roman"/>
              </a:rPr>
              <a:t>بتطور </a:t>
            </a:r>
            <a:r>
              <a:rPr lang="ar-SA" sz="2800" b="1" dirty="0">
                <a:ea typeface="Calibri"/>
                <a:cs typeface="Times New Roman"/>
              </a:rPr>
              <a:t>المجتمعات وبظهور بعض صور السلطة داخل المجتمعات التي كان يمارسها أصحاب النفوذ في المجتمعات البدائية أو ممن يحسبون على الدين، استطاع هؤلاء أن يفرضوا سيطرتهم على المجتمع حيث لجأوا إلى العلاقات بهدف إقناع الجماهير بأشخاص وبطريقتهم في ممارسة السلطة.</a:t>
            </a:r>
            <a:r>
              <a:rPr lang="ar-SA" sz="2800" b="1" dirty="0">
                <a:ln w="9525" cap="rnd" cmpd="sng" algn="ctr">
                  <a:solidFill>
                    <a:srgbClr val="000000"/>
                  </a:solidFill>
                  <a:prstDash val="solid"/>
                  <a:bevel/>
                </a:ln>
                <a:ea typeface="Calibri"/>
                <a:cs typeface="Times New Roman"/>
              </a:rPr>
              <a:t> </a:t>
            </a:r>
            <a:endParaRPr lang="ar-EG" sz="2800" b="1" dirty="0" smtClean="0">
              <a:ln w="9525" cap="rnd" cmpd="sng" algn="ctr">
                <a:solidFill>
                  <a:srgbClr val="000000"/>
                </a:solidFill>
                <a:prstDash val="solid"/>
                <a:bevel/>
              </a:ln>
              <a:ea typeface="Calibri"/>
              <a:cs typeface="Times New Roman"/>
            </a:endParaRPr>
          </a:p>
          <a:p>
            <a:pPr marL="0" indent="0" algn="ctr" rtl="1">
              <a:buNone/>
            </a:pPr>
            <a:r>
              <a:rPr lang="ar-EG" sz="3600" b="1" dirty="0">
                <a:solidFill>
                  <a:srgbClr val="FF0000"/>
                </a:solidFill>
              </a:rPr>
              <a:t>التطور التاريخي للعلاقات العامة:</a:t>
            </a:r>
          </a:p>
          <a:p>
            <a:pPr marL="0" indent="0" algn="justLow" rtl="1">
              <a:lnSpc>
                <a:spcPct val="110000"/>
              </a:lnSpc>
              <a:buNone/>
            </a:pPr>
            <a:r>
              <a:rPr lang="ar-EG" b="1" dirty="0"/>
              <a:t>     </a:t>
            </a:r>
            <a:r>
              <a:rPr lang="ar-EG" sz="3200" b="1" dirty="0"/>
              <a:t>يمكن تقسيم التطور التاريخي للعلاقات العامة إلى:</a:t>
            </a:r>
          </a:p>
          <a:p>
            <a:pPr marL="0" indent="0" algn="justLow" rtl="1">
              <a:lnSpc>
                <a:spcPct val="110000"/>
              </a:lnSpc>
              <a:buNone/>
            </a:pPr>
            <a:r>
              <a:rPr lang="ar-EG" sz="3200" b="1" dirty="0" smtClean="0"/>
              <a:t>1.العلاقات </a:t>
            </a:r>
            <a:r>
              <a:rPr lang="ar-EG" sz="3200" b="1" dirty="0"/>
              <a:t>العامة </a:t>
            </a:r>
            <a:r>
              <a:rPr lang="ar-EG" sz="3200" b="1" dirty="0" smtClean="0"/>
              <a:t>القديمة. </a:t>
            </a:r>
          </a:p>
          <a:p>
            <a:pPr marL="0" indent="0" algn="justLow" rtl="1">
              <a:lnSpc>
                <a:spcPct val="110000"/>
              </a:lnSpc>
              <a:buNone/>
            </a:pPr>
            <a:r>
              <a:rPr lang="ar-EG" sz="3200" b="1" dirty="0" smtClean="0"/>
              <a:t>2.العلاقات </a:t>
            </a:r>
            <a:r>
              <a:rPr lang="ar-EG" sz="3200" b="1" dirty="0"/>
              <a:t>العامة في الحضارات الإنسانية القديمة </a:t>
            </a:r>
            <a:r>
              <a:rPr lang="ar-EG" sz="3200" b="1" dirty="0" smtClean="0"/>
              <a:t>(الأشوريين- اليونان- الرمان).</a:t>
            </a:r>
          </a:p>
          <a:p>
            <a:pPr marL="0" indent="0" algn="justLow" rtl="1">
              <a:lnSpc>
                <a:spcPct val="110000"/>
              </a:lnSpc>
              <a:buNone/>
            </a:pPr>
            <a:r>
              <a:rPr lang="ar-EG" sz="3200" b="1" dirty="0" smtClean="0"/>
              <a:t>3. العلاقات العامة في العصور الوسطى.</a:t>
            </a:r>
          </a:p>
          <a:p>
            <a:pPr marL="0" indent="0" algn="justLow" rtl="1">
              <a:lnSpc>
                <a:spcPct val="110000"/>
              </a:lnSpc>
              <a:buNone/>
            </a:pPr>
            <a:r>
              <a:rPr lang="ar-EG" sz="3200" b="1" dirty="0"/>
              <a:t>4. المجتمعات الحديثة والنهضة </a:t>
            </a:r>
            <a:r>
              <a:rPr lang="ar-EG" sz="3200" b="1" dirty="0" smtClean="0"/>
              <a:t>الأوروبية.</a:t>
            </a:r>
            <a:endParaRPr lang="ar-EG" sz="3200" b="1" dirty="0"/>
          </a:p>
          <a:p>
            <a:pPr marL="0" indent="0" algn="justLow" rtl="1">
              <a:buNone/>
            </a:pPr>
            <a:endParaRPr lang="ar-EG" b="1" dirty="0" smtClean="0"/>
          </a:p>
          <a:p>
            <a:pPr marL="0" indent="0" algn="justLow" rtl="1">
              <a:buNone/>
            </a:pPr>
            <a:endParaRPr lang="en-US" b="1" dirty="0"/>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fade">
                                      <p:cBhvr>
                                        <p:cTn id="56" dur="1000"/>
                                        <p:tgtEl>
                                          <p:spTgt spid="5">
                                            <p:txEl>
                                              <p:pRg st="6" end="6"/>
                                            </p:txEl>
                                          </p:spTgt>
                                        </p:tgtEl>
                                      </p:cBhvr>
                                    </p:animEffect>
                                    <p:anim calcmode="lin" valueType="num">
                                      <p:cBhvr>
                                        <p:cTn id="5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5">
                                            <p:txEl>
                                              <p:pRg st="7" end="7"/>
                                            </p:txEl>
                                          </p:spTgt>
                                        </p:tgtEl>
                                        <p:attrNameLst>
                                          <p:attrName>style.visibility</p:attrName>
                                        </p:attrNameLst>
                                      </p:cBhvr>
                                      <p:to>
                                        <p:strVal val="visible"/>
                                      </p:to>
                                    </p:set>
                                    <p:animEffect transition="in" filter="fade">
                                      <p:cBhvr>
                                        <p:cTn id="63" dur="1000"/>
                                        <p:tgtEl>
                                          <p:spTgt spid="5">
                                            <p:txEl>
                                              <p:pRg st="7" end="7"/>
                                            </p:txEl>
                                          </p:spTgt>
                                        </p:tgtEl>
                                      </p:cBhvr>
                                    </p:animEffect>
                                    <p:anim calcmode="lin" valueType="num">
                                      <p:cBhvr>
                                        <p:cTn id="6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ctr" rtl="1">
              <a:lnSpc>
                <a:spcPct val="120000"/>
              </a:lnSpc>
              <a:spcBef>
                <a:spcPts val="0"/>
              </a:spcBef>
              <a:buNone/>
            </a:pPr>
            <a:r>
              <a:rPr lang="ar-EG" sz="3600" b="1" dirty="0" smtClean="0">
                <a:solidFill>
                  <a:srgbClr val="FF0000"/>
                </a:solidFill>
                <a:ea typeface="Calibri"/>
                <a:cs typeface="PT Bold Heading" pitchFamily="2" charset="-78"/>
              </a:rPr>
              <a:t>2</a:t>
            </a:r>
            <a:endParaRPr lang="ar-EG" sz="3600" b="1" dirty="0">
              <a:solidFill>
                <a:srgbClr val="FF0000"/>
              </a:solidFill>
              <a:ea typeface="Calibri"/>
              <a:cs typeface="PT Bold Heading" pitchFamily="2" charset="-78"/>
            </a:endParaRPr>
          </a:p>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r>
              <a:rPr lang="ar-EG" sz="3200" b="1" dirty="0" smtClean="0">
                <a:solidFill>
                  <a:srgbClr val="FF0000"/>
                </a:solidFill>
              </a:rPr>
              <a:t>1.العلاقات </a:t>
            </a:r>
            <a:r>
              <a:rPr lang="ar-EG" sz="3200" b="1" dirty="0">
                <a:solidFill>
                  <a:srgbClr val="FF0000"/>
                </a:solidFill>
              </a:rPr>
              <a:t>العامة القديمة </a:t>
            </a:r>
            <a:r>
              <a:rPr lang="ar-EG" sz="3200" b="1" dirty="0"/>
              <a:t>أي في العصور الأولى لحياة الإنسان حيث كانت القبائل البدائية تحتاج إلى إعلام من أجل حماية مصالحها والمحافظة على بقائها، كما كانت القبيلة بحاجة إلى إيجاد رابطة من التعاون والتفاهم بين أفرادها فكان التواصل يتم عن طريق الحفلات والمناسبات الاجتماعية</a:t>
            </a:r>
            <a:r>
              <a:rPr lang="ar-EG" sz="3200" b="1" dirty="0" smtClean="0"/>
              <a:t>.</a:t>
            </a:r>
          </a:p>
          <a:p>
            <a:pPr marL="0" lvl="0" indent="0" algn="justLow" rtl="1">
              <a:spcBef>
                <a:spcPts val="0"/>
              </a:spcBef>
              <a:buNone/>
            </a:pPr>
            <a:r>
              <a:rPr lang="ar-EG" sz="3200" b="1" dirty="0" smtClean="0">
                <a:solidFill>
                  <a:srgbClr val="FF0000"/>
                </a:solidFill>
              </a:rPr>
              <a:t>2.</a:t>
            </a:r>
            <a:r>
              <a:rPr lang="ar-EG" sz="3200" b="1" dirty="0" smtClean="0"/>
              <a:t>أما </a:t>
            </a:r>
            <a:r>
              <a:rPr lang="ar-EG" sz="3200" b="1" dirty="0"/>
              <a:t>العلاقات العامة في </a:t>
            </a:r>
            <a:r>
              <a:rPr lang="ar-EG" sz="3200" b="1" dirty="0">
                <a:solidFill>
                  <a:srgbClr val="FF0000"/>
                </a:solidFill>
              </a:rPr>
              <a:t>الحضارات الإنسانية </a:t>
            </a:r>
            <a:r>
              <a:rPr lang="ar-EG" sz="3200" b="1" dirty="0"/>
              <a:t>القديمة فقد تقدمت أساليب ممارستها تقدما </a:t>
            </a:r>
            <a:r>
              <a:rPr lang="ar-EG" sz="3200" b="1" dirty="0" smtClean="0"/>
              <a:t>كبيرة:</a:t>
            </a:r>
          </a:p>
          <a:p>
            <a:pPr marL="0" lvl="0" indent="0" algn="justLow" rtl="1">
              <a:spcBef>
                <a:spcPts val="0"/>
              </a:spcBef>
              <a:buNone/>
            </a:pPr>
            <a:r>
              <a:rPr lang="ar-EG" sz="3200" b="1" dirty="0" smtClean="0"/>
              <a:t> </a:t>
            </a:r>
            <a:r>
              <a:rPr lang="ar-EG" sz="3200" b="1" dirty="0"/>
              <a:t>فقد كان </a:t>
            </a:r>
            <a:r>
              <a:rPr lang="ar-EG" sz="3200" b="1" dirty="0">
                <a:solidFill>
                  <a:srgbClr val="FF0000"/>
                </a:solidFill>
              </a:rPr>
              <a:t>الآشوريون</a:t>
            </a:r>
            <a:r>
              <a:rPr lang="ar-EG" sz="3200" b="1" dirty="0"/>
              <a:t> هم أول من ابتدع النشرات </a:t>
            </a:r>
            <a:r>
              <a:rPr lang="ar-EG" sz="3200" b="1" dirty="0" smtClean="0"/>
              <a:t>المصورة</a:t>
            </a:r>
            <a:r>
              <a:rPr lang="ar-EG" sz="3200" b="1" dirty="0"/>
              <a:t>.</a:t>
            </a:r>
            <a:endParaRPr lang="ar-EG" sz="3200" b="1" dirty="0" smtClean="0"/>
          </a:p>
          <a:p>
            <a:pPr marL="0" lvl="0" indent="0" algn="justLow" rtl="1">
              <a:spcBef>
                <a:spcPts val="0"/>
              </a:spcBef>
              <a:buNone/>
            </a:pPr>
            <a:r>
              <a:rPr lang="ar-EG" sz="3200" b="1" dirty="0" smtClean="0"/>
              <a:t>اهتم </a:t>
            </a:r>
            <a:r>
              <a:rPr lang="ar-EG" sz="3200" b="1" dirty="0">
                <a:solidFill>
                  <a:srgbClr val="FF0000"/>
                </a:solidFill>
              </a:rPr>
              <a:t>قدماء المصريين </a:t>
            </a:r>
            <a:r>
              <a:rPr lang="ar-EG" sz="3200" b="1" dirty="0"/>
              <a:t>بالسيطرة على أفكار الجمهور وتحريك مشاعرهم من خلال اتباعهم لأساليب شتى كتقديس الكهنة وتشييد المعابد والمقابر الفخمة. </a:t>
            </a:r>
            <a:endParaRPr lang="ar-EG" sz="3200" b="1" dirty="0" smtClean="0"/>
          </a:p>
          <a:p>
            <a:pPr marL="0" lvl="0" indent="0" algn="justLow" rtl="1">
              <a:spcBef>
                <a:spcPts val="0"/>
              </a:spcBef>
              <a:buNone/>
            </a:pPr>
            <a:r>
              <a:rPr lang="ar-EG" sz="3200" b="1" dirty="0" smtClean="0"/>
              <a:t>وقد </a:t>
            </a:r>
            <a:r>
              <a:rPr lang="ar-EG" sz="3200" b="1" dirty="0"/>
              <a:t>ساهم </a:t>
            </a:r>
            <a:r>
              <a:rPr lang="ar-EG" sz="3200" b="1" dirty="0">
                <a:solidFill>
                  <a:srgbClr val="FF0000"/>
                </a:solidFill>
              </a:rPr>
              <a:t>الرومان</a:t>
            </a:r>
            <a:r>
              <a:rPr lang="ar-EG" sz="3200" b="1" dirty="0"/>
              <a:t> في تطوير أساليب التأثير في الرأي العام على أيدي خطباء مشهورين، كما فضلوا الإدارة الجماعية . </a:t>
            </a:r>
            <a:endParaRPr lang="en-US" sz="3200" b="1" dirty="0"/>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323850" y="404813"/>
            <a:ext cx="8496300" cy="6119812"/>
          </a:xfrm>
        </p:spPr>
        <p:style>
          <a:lnRef idx="1">
            <a:schemeClr val="accent5"/>
          </a:lnRef>
          <a:fillRef idx="2">
            <a:schemeClr val="accent5"/>
          </a:fillRef>
          <a:effectRef idx="1">
            <a:schemeClr val="accent5"/>
          </a:effectRef>
          <a:fontRef idx="minor">
            <a:schemeClr val="dk1"/>
          </a:fontRef>
        </p:style>
        <p:txBody>
          <a:bodyPr>
            <a:noAutofit/>
          </a:bodyPr>
          <a:lstStyle/>
          <a:p>
            <a:pPr marL="0" indent="0" algn="ctr" rtl="1">
              <a:buNone/>
            </a:pPr>
            <a:r>
              <a:rPr lang="ar-EG" sz="3200" b="1" dirty="0" smtClean="0">
                <a:solidFill>
                  <a:srgbClr val="FF0000"/>
                </a:solidFill>
                <a:latin typeface="Times New Roman" pitchFamily="18" charset="0"/>
                <a:cs typeface="Times New Roman" pitchFamily="18" charset="0"/>
              </a:rPr>
              <a:t>3</a:t>
            </a:r>
            <a:endParaRPr lang="ar-EG" sz="3200" b="1" dirty="0" smtClean="0">
              <a:solidFill>
                <a:srgbClr val="FF0000"/>
              </a:solidFill>
              <a:latin typeface="Times New Roman" pitchFamily="18" charset="0"/>
              <a:cs typeface="Times New Roman" pitchFamily="18" charset="0"/>
            </a:endParaRPr>
          </a:p>
          <a:p>
            <a:pPr marL="0" indent="0" algn="justLow" rtl="1">
              <a:buNone/>
            </a:pPr>
            <a:r>
              <a:rPr lang="ar-EG" sz="3200" b="1" dirty="0">
                <a:solidFill>
                  <a:schemeClr val="tx1"/>
                </a:solidFill>
                <a:latin typeface="Times New Roman" pitchFamily="18" charset="0"/>
                <a:cs typeface="Times New Roman" pitchFamily="18" charset="0"/>
              </a:rPr>
              <a:t>أما </a:t>
            </a:r>
            <a:r>
              <a:rPr lang="ar-EG" sz="3200" b="1" dirty="0">
                <a:solidFill>
                  <a:srgbClr val="FF0000"/>
                </a:solidFill>
                <a:latin typeface="Times New Roman" pitchFamily="18" charset="0"/>
                <a:cs typeface="Times New Roman" pitchFamily="18" charset="0"/>
              </a:rPr>
              <a:t>الحضارة اليونانية </a:t>
            </a:r>
            <a:r>
              <a:rPr lang="ar-EG" sz="3200" b="1" dirty="0">
                <a:solidFill>
                  <a:schemeClr val="tx1"/>
                </a:solidFill>
                <a:latin typeface="Times New Roman" pitchFamily="18" charset="0"/>
                <a:cs typeface="Times New Roman" pitchFamily="18" charset="0"/>
              </a:rPr>
              <a:t>فقد كانت من أولى الحضارات اهتمام بتطوير أساليب التأثير في الرأي العام حيث استخدم (السفسطائيون) وهم عبارة عن أشخاص يحترفون الإقناع وذلك من خلال امتلاكهم لفنون الكتابة والخطابة التي تمكنهم من إقناع </a:t>
            </a:r>
            <a:r>
              <a:rPr lang="ar-EG" sz="3200" b="1" dirty="0" smtClean="0">
                <a:solidFill>
                  <a:schemeClr val="tx1"/>
                </a:solidFill>
                <a:latin typeface="Times New Roman" pitchFamily="18" charset="0"/>
                <a:cs typeface="Times New Roman" pitchFamily="18" charset="0"/>
              </a:rPr>
              <a:t>الغير.</a:t>
            </a:r>
          </a:p>
          <a:p>
            <a:pPr marL="0" indent="0" algn="justLow" rtl="1">
              <a:buNone/>
            </a:pPr>
            <a:r>
              <a:rPr lang="ar-EG" sz="3200" b="1" dirty="0" smtClean="0">
                <a:solidFill>
                  <a:srgbClr val="FF0000"/>
                </a:solidFill>
                <a:latin typeface="Times New Roman" pitchFamily="18" charset="0"/>
                <a:cs typeface="Times New Roman" pitchFamily="18" charset="0"/>
              </a:rPr>
              <a:t>3. في العصور الوسطي: </a:t>
            </a:r>
            <a:r>
              <a:rPr lang="ar-SA" sz="3200" b="1" dirty="0">
                <a:ea typeface="Calibri"/>
                <a:cs typeface="Times New Roman"/>
              </a:rPr>
              <a:t>ودخلت مرحلة الصراع بين الكنيسة ورجال الفكر مرحلة كان لابد فيها من التأثير على أفراد الشعب وإقناعهم، كما استعانوا بفكر الحضارة </a:t>
            </a:r>
            <a:r>
              <a:rPr lang="ar-SA" sz="3200" b="1" dirty="0">
                <a:ln w="9525" cap="rnd" cmpd="sng" algn="ctr">
                  <a:solidFill>
                    <a:srgbClr val="000000"/>
                  </a:solidFill>
                  <a:prstDash val="solid"/>
                  <a:bevel/>
                </a:ln>
                <a:ea typeface="Calibri"/>
                <a:cs typeface="Times New Roman"/>
              </a:rPr>
              <a:t>الإسلامية </a:t>
            </a:r>
            <a:r>
              <a:rPr lang="ar-SA" sz="3200" b="1" dirty="0">
                <a:ea typeface="Calibri"/>
                <a:cs typeface="Times New Roman"/>
              </a:rPr>
              <a:t>في هذا الخصوص لإخراجهم من الأزمات التي يعانون </a:t>
            </a:r>
            <a:r>
              <a:rPr lang="ar-SA" sz="3200" b="1" dirty="0" smtClean="0">
                <a:ea typeface="Calibri"/>
                <a:cs typeface="Times New Roman"/>
              </a:rPr>
              <a:t>منها</a:t>
            </a:r>
            <a:r>
              <a:rPr lang="ar-EG" sz="3200" b="1" dirty="0">
                <a:ea typeface="Calibri"/>
                <a:cs typeface="Times New Roman"/>
              </a:rPr>
              <a:t>.</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737320"/>
            <a:ext cx="8568952" cy="612068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ctr" rtl="1">
              <a:buNone/>
            </a:pPr>
            <a:r>
              <a:rPr lang="ar-EG" dirty="0" smtClean="0">
                <a:solidFill>
                  <a:srgbClr val="FF0000"/>
                </a:solidFill>
              </a:rPr>
              <a:t>4</a:t>
            </a:r>
            <a:endParaRPr lang="ar-EG" dirty="0" smtClean="0">
              <a:solidFill>
                <a:srgbClr val="FF0000"/>
              </a:solidFill>
            </a:endParaRPr>
          </a:p>
          <a:p>
            <a:pPr marL="0" lvl="0" indent="0" algn="justLow" rtl="1">
              <a:buClr>
                <a:srgbClr val="0BD0D9"/>
              </a:buClr>
              <a:buNone/>
            </a:pPr>
            <a:r>
              <a:rPr lang="ar-SA" sz="3200" b="1" dirty="0">
                <a:solidFill>
                  <a:prstClr val="black"/>
                </a:solidFill>
                <a:ea typeface="Calibri"/>
                <a:cs typeface="Times New Roman"/>
              </a:rPr>
              <a:t>باعتبار الإسلام أقام العلاقات بين الناس على مرتكزات واضحة تصون كرامة الإنسان وتحفظ حقوقه وكان من الأسس البارزة في هذه العلاقة العدل في المعاملة ، واحترام آدمية الإنسان وكرامته واعتبار الناس في الأصل واحد (كلكم لآدم وآدم من تراب)، وقال تعالى  "يا أيها الناس إنا خلقناكم من ذكر وأنثى وجعلناكم شعوبا وقبائل لتعارفوا إن أكرمكم عند الله أتقاكم إن الله عليم </a:t>
            </a:r>
            <a:r>
              <a:rPr lang="ar-SA" sz="3200" b="1" dirty="0" smtClean="0">
                <a:solidFill>
                  <a:prstClr val="black"/>
                </a:solidFill>
                <a:ea typeface="Calibri"/>
                <a:cs typeface="Times New Roman"/>
              </a:rPr>
              <a:t>خبير«</a:t>
            </a:r>
            <a:r>
              <a:rPr lang="ar-EG" sz="3200" b="1" dirty="0" smtClean="0">
                <a:solidFill>
                  <a:prstClr val="black"/>
                </a:solidFill>
                <a:ea typeface="Calibri"/>
                <a:cs typeface="Times New Roman"/>
              </a:rPr>
              <a:t>.</a:t>
            </a:r>
          </a:p>
          <a:p>
            <a:pPr marL="0" lvl="0" indent="0" algn="justLow" rtl="1">
              <a:buClr>
                <a:srgbClr val="0BD0D9"/>
              </a:buClr>
              <a:buNone/>
            </a:pPr>
            <a:r>
              <a:rPr lang="ar-EG" sz="3200" b="1" dirty="0" smtClean="0">
                <a:solidFill>
                  <a:srgbClr val="FF0000"/>
                </a:solidFill>
                <a:latin typeface="Times New Roman" pitchFamily="18" charset="0"/>
                <a:cs typeface="Times New Roman" pitchFamily="18" charset="0"/>
              </a:rPr>
              <a:t>4. المجتمعات </a:t>
            </a:r>
            <a:r>
              <a:rPr lang="ar-EG" sz="3200" b="1" dirty="0">
                <a:solidFill>
                  <a:srgbClr val="FF0000"/>
                </a:solidFill>
                <a:latin typeface="Times New Roman" pitchFamily="18" charset="0"/>
                <a:cs typeface="Times New Roman" pitchFamily="18" charset="0"/>
              </a:rPr>
              <a:t>الحديثة والنهضة الأوروبية، </a:t>
            </a:r>
            <a:r>
              <a:rPr lang="ar-EG" sz="3200" b="1" dirty="0" smtClean="0">
                <a:solidFill>
                  <a:schemeClr val="tx1"/>
                </a:solidFill>
                <a:latin typeface="Times New Roman" pitchFamily="18" charset="0"/>
                <a:cs typeface="Times New Roman" pitchFamily="18" charset="0"/>
              </a:rPr>
              <a:t>تقدمت </a:t>
            </a:r>
            <a:r>
              <a:rPr lang="ar-EG" sz="3200" b="1" dirty="0">
                <a:solidFill>
                  <a:schemeClr val="tx1"/>
                </a:solidFill>
                <a:latin typeface="Times New Roman" pitchFamily="18" charset="0"/>
                <a:cs typeface="Times New Roman" pitchFamily="18" charset="0"/>
              </a:rPr>
              <a:t>وسائل الاتصال ووسائل الانتقال، وانتشر العلم وظهرت وسائل الإعلام الحديثة، وبدأ العالم الصناعي يشعر بأهمية العلاقات العامة في واقع ملئ بالإيجابيات والسلبيات داخل تلك المجتمعات ومحاولة تعزيز التعاون مع الجماهير وكسب رضاهم وثقتهم، وبالتالي تحسين سلوكهم بما يخدم المصالح المشتركة بين أبناء المجتمع </a:t>
            </a:r>
            <a:r>
              <a:rPr lang="ar-EG" sz="3200" b="1" dirty="0" smtClean="0">
                <a:solidFill>
                  <a:schemeClr val="tx1"/>
                </a:solidFill>
                <a:latin typeface="Times New Roman" pitchFamily="18" charset="0"/>
                <a:cs typeface="Times New Roman" pitchFamily="18" charset="0"/>
              </a:rPr>
              <a:t>الواحد(ثقة الجمهور).</a:t>
            </a:r>
            <a:endParaRPr lang="en-US" sz="3200" b="1" dirty="0">
              <a:solidFill>
                <a:schemeClr val="tx1"/>
              </a:solidFill>
              <a:latin typeface="Times New Roman" pitchFamily="18" charset="0"/>
              <a:cs typeface="Times New Roman" pitchFamily="18" charset="0"/>
            </a:endParaRPr>
          </a:p>
          <a:p>
            <a:pPr marL="0" indent="0" algn="ctr" rtl="1">
              <a:buNone/>
            </a:pPr>
            <a:endParaRPr lang="ar-EG" dirty="0" smtClean="0">
              <a:solidFill>
                <a:srgbClr val="FF0000"/>
              </a:solidFill>
            </a:endParaRPr>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476672"/>
            <a:ext cx="8568952" cy="6048672"/>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ctr" rtl="1">
              <a:buNone/>
            </a:pPr>
            <a:r>
              <a:rPr lang="ar-EG" sz="3200" b="1" dirty="0" smtClean="0">
                <a:solidFill>
                  <a:srgbClr val="FF0000"/>
                </a:solidFill>
                <a:latin typeface="Times New Roman" pitchFamily="18" charset="0"/>
                <a:cs typeface="Times New Roman" pitchFamily="18" charset="0"/>
              </a:rPr>
              <a:t>5</a:t>
            </a:r>
            <a:endParaRPr lang="ar-EG" sz="3200" b="1" dirty="0" smtClean="0">
              <a:solidFill>
                <a:srgbClr val="FF0000"/>
              </a:solidFill>
              <a:latin typeface="Times New Roman" pitchFamily="18" charset="0"/>
              <a:cs typeface="Times New Roman" pitchFamily="18" charset="0"/>
            </a:endParaRPr>
          </a:p>
          <a:p>
            <a:pPr marL="0" indent="0" algn="just" rtl="1">
              <a:buNone/>
            </a:pPr>
            <a:r>
              <a:rPr lang="ar-EG" sz="3200" b="1" dirty="0" smtClean="0">
                <a:latin typeface="Times New Roman" pitchFamily="18" charset="0"/>
                <a:cs typeface="Times New Roman" pitchFamily="18" charset="0"/>
              </a:rPr>
              <a:t>ويمكن </a:t>
            </a:r>
            <a:r>
              <a:rPr lang="ar-EG" sz="3200" b="1" dirty="0">
                <a:latin typeface="Times New Roman" pitchFamily="18" charset="0"/>
                <a:cs typeface="Times New Roman" pitchFamily="18" charset="0"/>
              </a:rPr>
              <a:t>القول بأن تطور العلاقات العامة بمفهومها الحديث في الولايات المتحدة الأمريكية قد مر بمراحل هي:</a:t>
            </a:r>
          </a:p>
          <a:p>
            <a:pPr algn="just" rtl="1"/>
            <a:r>
              <a:rPr lang="ar-EG" sz="3200" b="1" dirty="0">
                <a:latin typeface="Times New Roman" pitchFamily="18" charset="0"/>
                <a:cs typeface="Times New Roman" pitchFamily="18" charset="0"/>
              </a:rPr>
              <a:t>ا</a:t>
            </a:r>
            <a:r>
              <a:rPr lang="ar-EG" sz="3200" b="1" dirty="0" smtClean="0">
                <a:latin typeface="Times New Roman" pitchFamily="18" charset="0"/>
                <a:cs typeface="Times New Roman" pitchFamily="18" charset="0"/>
              </a:rPr>
              <a:t>لمرحلة </a:t>
            </a:r>
            <a:r>
              <a:rPr lang="ar-EG" sz="3200" b="1" dirty="0">
                <a:latin typeface="Times New Roman" pitchFamily="18" charset="0"/>
                <a:cs typeface="Times New Roman" pitchFamily="18" charset="0"/>
              </a:rPr>
              <a:t>الأولى </a:t>
            </a:r>
            <a:r>
              <a:rPr lang="ar-EG" sz="3200" b="1" dirty="0" smtClean="0">
                <a:latin typeface="Times New Roman" pitchFamily="18" charset="0"/>
                <a:cs typeface="Times New Roman" pitchFamily="18" charset="0"/>
              </a:rPr>
              <a:t>1900- 1914: </a:t>
            </a:r>
            <a:r>
              <a:rPr lang="ar-EG" sz="3200" b="1" dirty="0">
                <a:latin typeface="Times New Roman" pitchFamily="18" charset="0"/>
                <a:cs typeface="Times New Roman" pitchFamily="18" charset="0"/>
              </a:rPr>
              <a:t>وكان فيها سيطرة الشركات ورجال الأعمال، وكانت مكاتب النشر تضخ المعلومات من جانب واحد، إلا أن جهود بعض الرواد ومنهم (</a:t>
            </a:r>
            <a:r>
              <a:rPr lang="ar-EG" sz="3200" b="1" dirty="0" err="1">
                <a:latin typeface="Times New Roman" pitchFamily="18" charset="0"/>
                <a:cs typeface="Times New Roman" pitchFamily="18" charset="0"/>
              </a:rPr>
              <a:t>إيفيلي</a:t>
            </a:r>
            <a:r>
              <a:rPr lang="ar-EG" sz="3200" b="1" dirty="0">
                <a:latin typeface="Times New Roman" pitchFamily="18" charset="0"/>
                <a:cs typeface="Times New Roman" pitchFamily="18" charset="0"/>
              </a:rPr>
              <a:t> </a:t>
            </a:r>
            <a:r>
              <a:rPr lang="en-US" sz="3200" b="1" dirty="0">
                <a:latin typeface="Times New Roman" pitchFamily="18" charset="0"/>
                <a:cs typeface="Times New Roman" pitchFamily="18" charset="0"/>
              </a:rPr>
              <a:t>Ivy Lee </a:t>
            </a:r>
            <a:r>
              <a:rPr lang="ar-EG" sz="3200" b="1" dirty="0" smtClean="0">
                <a:latin typeface="Times New Roman" pitchFamily="18" charset="0"/>
                <a:cs typeface="Times New Roman" pitchFamily="18" charset="0"/>
              </a:rPr>
              <a:t>).</a:t>
            </a:r>
          </a:p>
          <a:p>
            <a:pPr algn="just" rtl="1"/>
            <a:r>
              <a:rPr lang="ar-EG" sz="3200" b="1" dirty="0" smtClean="0">
                <a:latin typeface="Times New Roman" pitchFamily="18" charset="0"/>
                <a:cs typeface="Times New Roman" pitchFamily="18" charset="0"/>
              </a:rPr>
              <a:t>المرحلة </a:t>
            </a:r>
            <a:r>
              <a:rPr lang="ar-EG" sz="3200" b="1" dirty="0">
                <a:latin typeface="Times New Roman" pitchFamily="18" charset="0"/>
                <a:cs typeface="Times New Roman" pitchFamily="18" charset="0"/>
              </a:rPr>
              <a:t>الثانية </a:t>
            </a:r>
            <a:r>
              <a:rPr lang="ar-EG" sz="3200" b="1" dirty="0" smtClean="0">
                <a:latin typeface="Times New Roman" pitchFamily="18" charset="0"/>
                <a:cs typeface="Times New Roman" pitchFamily="18" charset="0"/>
              </a:rPr>
              <a:t>1915-1919م</a:t>
            </a:r>
            <a:r>
              <a:rPr lang="ar-EG" sz="3200" b="1" dirty="0">
                <a:latin typeface="Times New Roman" pitchFamily="18" charset="0"/>
                <a:cs typeface="Times New Roman" pitchFamily="18" charset="0"/>
              </a:rPr>
              <a:t>: وهي مرحلة الحرب العالمية الأولى وتميزت هذه المرحلة بدخول الحكومات كعنصر مؤثر في الرأي </a:t>
            </a:r>
            <a:r>
              <a:rPr lang="ar-EG" sz="3200" b="1" dirty="0" smtClean="0">
                <a:latin typeface="Times New Roman" pitchFamily="18" charset="0"/>
                <a:cs typeface="Times New Roman" pitchFamily="18" charset="0"/>
              </a:rPr>
              <a:t>العام.</a:t>
            </a:r>
          </a:p>
          <a:p>
            <a:pPr algn="just" rtl="1"/>
            <a:r>
              <a:rPr lang="ar-EG" sz="3200" b="1" dirty="0" smtClean="0">
                <a:latin typeface="Times New Roman" pitchFamily="18" charset="0"/>
                <a:cs typeface="Times New Roman" pitchFamily="18" charset="0"/>
              </a:rPr>
              <a:t>المرحلة </a:t>
            </a:r>
            <a:r>
              <a:rPr lang="ar-EG" sz="3200" b="1" dirty="0">
                <a:latin typeface="Times New Roman" pitchFamily="18" charset="0"/>
                <a:cs typeface="Times New Roman" pitchFamily="18" charset="0"/>
              </a:rPr>
              <a:t>الثالثة ۱۹۲۰- ۱۹۲۹م: وهذه المرحلة هي مرحلة انطلاقة الازدهار الاقتصادي بعد انتصار أمريكا وحلفائها في الحرب، وظهر عدد من رواد هذا العلم الذين كان لهم دور بارز في مرحلة الحرب، وأنشأوا نواة لشركات العلاقات العامة الحديثة. </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84744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476672"/>
            <a:ext cx="8496944" cy="612068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lgn="ctr" rtl="1">
              <a:buNone/>
            </a:pPr>
            <a:r>
              <a:rPr lang="ar-EG" sz="2800" b="1" dirty="0" smtClean="0">
                <a:solidFill>
                  <a:srgbClr val="FF0000"/>
                </a:solidFill>
              </a:rPr>
              <a:t>6</a:t>
            </a:r>
            <a:endParaRPr lang="ar-EG" sz="2800" b="1" dirty="0" smtClean="0">
              <a:solidFill>
                <a:srgbClr val="FF0000"/>
              </a:solidFill>
            </a:endParaRPr>
          </a:p>
          <a:p>
            <a:pPr algn="justLow" rtl="1"/>
            <a:r>
              <a:rPr lang="ar-EG" sz="2800" b="1" dirty="0" smtClean="0"/>
              <a:t>المرحلة </a:t>
            </a:r>
            <a:r>
              <a:rPr lang="ar-EG" sz="2800" b="1" dirty="0"/>
              <a:t>الرابعة ۱۹۳۰ - ۱۹۳۹م: وهي مرحلة الرئيس روزفلت التي اتسمت بالتوسع في برامج الخدمة الاجتماعية وإيجاد فرص العمل </a:t>
            </a:r>
            <a:r>
              <a:rPr lang="ar-EG" sz="2800" b="1" dirty="0" smtClean="0"/>
              <a:t>للعاطلين</a:t>
            </a:r>
            <a:r>
              <a:rPr lang="ar-EG" sz="2800" b="1" dirty="0"/>
              <a:t>.</a:t>
            </a:r>
            <a:endParaRPr lang="ar-EG" sz="2800" b="1" dirty="0" smtClean="0"/>
          </a:p>
          <a:p>
            <a:pPr algn="justLow" rtl="1"/>
            <a:r>
              <a:rPr lang="ar-EG" sz="2800" b="1" dirty="0" smtClean="0"/>
              <a:t>المرحلة </a:t>
            </a:r>
            <a:r>
              <a:rPr lang="ar-EG" sz="2800" b="1" dirty="0"/>
              <a:t>الخامسة 1940 - 1945م: وهي مرحلة الحرب العالمية الثانية والتي تطلبت جهودا كبيرة في ميدان العلاقات العامة وقد اتسمت بتعبئة الرأي العام نحو مناصرة الحلفاء ثم دخول أمريكا الحرب. </a:t>
            </a:r>
          </a:p>
          <a:p>
            <a:pPr algn="justLow" rtl="1"/>
            <a:r>
              <a:rPr lang="ar-EG" sz="2800" b="1" dirty="0" smtClean="0"/>
              <a:t>المرحلة </a:t>
            </a:r>
            <a:r>
              <a:rPr lang="ar-EG" sz="2800" b="1" dirty="0"/>
              <a:t>السادسة 1946-1965م: وهي مرحلة الازدهار الاقتصادي وهي أيضا مرحلة اتساع نطاق دراسة العلاقات </a:t>
            </a:r>
            <a:r>
              <a:rPr lang="ar-EG" sz="2800" b="1" dirty="0" smtClean="0"/>
              <a:t>العامة.</a:t>
            </a:r>
          </a:p>
          <a:p>
            <a:pPr algn="justLow" rtl="1"/>
            <a:r>
              <a:rPr lang="ar-EG" sz="2800" b="1" dirty="0" smtClean="0"/>
              <a:t>المرحلة </a:t>
            </a:r>
            <a:r>
              <a:rPr lang="ar-EG" sz="2800" b="1" dirty="0"/>
              <a:t>السابعة 1966 - </a:t>
            </a:r>
            <a:r>
              <a:rPr lang="ar-EG" sz="2800" b="1" dirty="0" smtClean="0"/>
              <a:t>1992: </a:t>
            </a:r>
            <a:r>
              <a:rPr lang="ar-EG" sz="2800" b="1" dirty="0"/>
              <a:t>وهو عصر المعلومات، الذي قرب المسافات وألغي الفوارق بين الشعوب إلى حد </a:t>
            </a:r>
            <a:r>
              <a:rPr lang="ar-EG" sz="2800" b="1" dirty="0" smtClean="0"/>
              <a:t>كبير.</a:t>
            </a:r>
          </a:p>
          <a:p>
            <a:pPr algn="justLow" rtl="1"/>
            <a:r>
              <a:rPr lang="ar-EG" sz="2800" b="1" dirty="0" smtClean="0"/>
              <a:t>المرحلة </a:t>
            </a:r>
            <a:r>
              <a:rPr lang="ar-EG" sz="2800" b="1" dirty="0"/>
              <a:t>الثامنة: وهذه المرحلة التي بدأت من عام 1993م إلى الآن، وهي مرحلة طفرة المعلومات والاتصالات وعصر الإنترنت والفضائيات والعولمة. </a:t>
            </a:r>
          </a:p>
          <a:p>
            <a:pPr algn="justLow" rtl="1"/>
            <a:endParaRPr lang="ar-EG" sz="2800" b="1" dirty="0" smtClean="0"/>
          </a:p>
          <a:p>
            <a:pPr algn="justLow" rtl="1"/>
            <a:endParaRPr lang="en-US" sz="2800" b="1" dirty="0"/>
          </a:p>
        </p:txBody>
      </p:sp>
    </p:spTree>
    <p:extLst>
      <p:ext uri="{BB962C8B-B14F-4D97-AF65-F5344CB8AC3E}">
        <p14:creationId xmlns:p14="http://schemas.microsoft.com/office/powerpoint/2010/main" val="5464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548680"/>
            <a:ext cx="8568952" cy="597666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rtl="1">
              <a:buNone/>
            </a:pPr>
            <a:r>
              <a:rPr lang="ar-EG" sz="3200" b="1" dirty="0" smtClean="0">
                <a:solidFill>
                  <a:srgbClr val="FF0000"/>
                </a:solidFill>
              </a:rPr>
              <a:t>7</a:t>
            </a:r>
            <a:endParaRPr lang="en-US" sz="3200" b="1" dirty="0" smtClean="0">
              <a:solidFill>
                <a:srgbClr val="FF0000"/>
              </a:solidFill>
            </a:endParaRPr>
          </a:p>
          <a:p>
            <a:pPr algn="just" rtl="1"/>
            <a:r>
              <a:rPr lang="ar-EG" sz="3200" b="1" dirty="0" smtClean="0"/>
              <a:t>أما </a:t>
            </a:r>
            <a:r>
              <a:rPr lang="ar-EG" sz="3200" b="1" dirty="0"/>
              <a:t>في العالم العربي فنجد أن في مصر أنشيء في كل وزارة مكتب يعني بالشئون العامة كبداية لأنشطة العلاقات العامة بالمفهوم الحديث وذلك عام 1953م، أما في المملكة العربية السعودية فإنه يوجد من الدارسين لهذا العلم من يرى أن شركة أرامكو هي أول من أنشأ واعتمد نشاط العلاقات العامة اعتبارا من عام 1950م. </a:t>
            </a:r>
            <a:endParaRPr lang="ar-EG" sz="3200" b="1" dirty="0" smtClean="0"/>
          </a:p>
          <a:p>
            <a:pPr algn="just" rtl="1"/>
            <a:r>
              <a:rPr lang="ar-EG" sz="3200" b="1" dirty="0"/>
              <a:t>ويشار إلى أن مصطلح العلاقات العامة كان قد كتب أول مرة عام 1807 بيد الرئيس الأمريكي جيفرسون.</a:t>
            </a:r>
            <a:endParaRPr lang="en-US" sz="3200" b="1" dirty="0"/>
          </a:p>
          <a:p>
            <a:pPr algn="just" rtl="1"/>
            <a:r>
              <a:rPr lang="ar-EG" sz="3200" b="1" dirty="0" smtClean="0"/>
              <a:t>لم </a:t>
            </a:r>
            <a:r>
              <a:rPr lang="ar-EG" sz="3200" b="1" dirty="0"/>
              <a:t>تأخذ </a:t>
            </a:r>
            <a:r>
              <a:rPr lang="ar-EG" sz="3200" b="1" dirty="0" smtClean="0"/>
              <a:t>العلاقات العامة سماتها </a:t>
            </a:r>
            <a:r>
              <a:rPr lang="ar-EG" sz="3200" b="1" dirty="0"/>
              <a:t>الحالية ولا اسمها الحالي إلا في بداية القرن العشرين في الولايات </a:t>
            </a:r>
            <a:r>
              <a:rPr lang="ar-EG" sz="3200" b="1" dirty="0" smtClean="0"/>
              <a:t>المتحدة.</a:t>
            </a:r>
          </a:p>
        </p:txBody>
      </p:sp>
    </p:spTree>
    <p:extLst>
      <p:ext uri="{BB962C8B-B14F-4D97-AF65-F5344CB8AC3E}">
        <p14:creationId xmlns:p14="http://schemas.microsoft.com/office/powerpoint/2010/main" val="18614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836712"/>
            <a:ext cx="8363272" cy="5518213"/>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ar-EG" b="1" dirty="0" smtClean="0">
                <a:solidFill>
                  <a:srgbClr val="FF0000"/>
                </a:solidFill>
              </a:rPr>
              <a:t>9</a:t>
            </a:r>
            <a:endParaRPr lang="ar-EG" b="1" dirty="0" smtClean="0">
              <a:solidFill>
                <a:srgbClr val="FF0000"/>
              </a:solidFill>
            </a:endParaRPr>
          </a:p>
          <a:p>
            <a:pPr marL="0" marR="0" algn="justLow" rtl="1">
              <a:lnSpc>
                <a:spcPct val="130000"/>
              </a:lnSpc>
              <a:spcBef>
                <a:spcPts val="0"/>
              </a:spcBef>
              <a:spcAft>
                <a:spcPts val="0"/>
              </a:spcAft>
            </a:pPr>
            <a:r>
              <a:rPr lang="ar-SA" sz="2800" b="1" dirty="0">
                <a:latin typeface="Calibri"/>
                <a:ea typeface="Calibri"/>
                <a:cs typeface="Times New Roman"/>
              </a:rPr>
              <a:t>أما (</a:t>
            </a:r>
            <a:r>
              <a:rPr lang="ar-SA" sz="2800" b="1" dirty="0" err="1">
                <a:latin typeface="Calibri"/>
                <a:ea typeface="Calibri"/>
                <a:cs typeface="Times New Roman"/>
              </a:rPr>
              <a:t>ايفي</a:t>
            </a:r>
            <a:r>
              <a:rPr lang="ar-SA" sz="2800" b="1" dirty="0">
                <a:latin typeface="Calibri"/>
                <a:ea typeface="Calibri"/>
                <a:cs typeface="Times New Roman"/>
              </a:rPr>
              <a:t> لي </a:t>
            </a:r>
            <a:r>
              <a:rPr lang="en-US" sz="2800" b="1" dirty="0">
                <a:latin typeface="Times New Roman"/>
                <a:ea typeface="Calibri"/>
                <a:cs typeface="Arial"/>
              </a:rPr>
              <a:t>Ivy Ly</a:t>
            </a:r>
            <a:r>
              <a:rPr lang="ar-SA" sz="2800" b="1" dirty="0">
                <a:latin typeface="Calibri"/>
                <a:ea typeface="Calibri"/>
                <a:cs typeface="Times New Roman"/>
              </a:rPr>
              <a:t>) فقد لقب " أبو العلاقات </a:t>
            </a:r>
            <a:r>
              <a:rPr lang="ar-SA" sz="2800" b="1" dirty="0" smtClean="0">
                <a:latin typeface="Calibri"/>
                <a:ea typeface="Calibri"/>
                <a:cs typeface="Times New Roman"/>
              </a:rPr>
              <a:t>العامة«</a:t>
            </a:r>
            <a:r>
              <a:rPr lang="ar-EG" sz="2800" b="1" dirty="0" smtClean="0">
                <a:latin typeface="Calibri"/>
                <a:ea typeface="Calibri"/>
                <a:cs typeface="Times New Roman"/>
              </a:rPr>
              <a:t>.</a:t>
            </a:r>
          </a:p>
          <a:p>
            <a:pPr marL="0" marR="0" algn="justLow" rtl="1">
              <a:lnSpc>
                <a:spcPct val="130000"/>
              </a:lnSpc>
              <a:spcBef>
                <a:spcPts val="0"/>
              </a:spcBef>
              <a:spcAft>
                <a:spcPts val="0"/>
              </a:spcAft>
            </a:pPr>
            <a:r>
              <a:rPr lang="ar-SA" sz="2800" b="1" dirty="0" smtClean="0">
                <a:latin typeface="Calibri"/>
                <a:ea typeface="Calibri"/>
                <a:cs typeface="Times New Roman"/>
              </a:rPr>
              <a:t>وظل </a:t>
            </a:r>
            <a:r>
              <a:rPr lang="ar-SA" sz="2800" b="1" dirty="0">
                <a:latin typeface="Calibri"/>
                <a:ea typeface="Calibri"/>
                <a:cs typeface="Times New Roman"/>
              </a:rPr>
              <a:t>"</a:t>
            </a:r>
            <a:r>
              <a:rPr lang="ar-SA" sz="2800" b="1" dirty="0" err="1">
                <a:latin typeface="Calibri"/>
                <a:ea typeface="Calibri"/>
                <a:cs typeface="Times New Roman"/>
              </a:rPr>
              <a:t>إيفي</a:t>
            </a:r>
            <a:r>
              <a:rPr lang="ar-SA" sz="2800" b="1" dirty="0">
                <a:latin typeface="Calibri"/>
                <a:ea typeface="Calibri"/>
                <a:cs typeface="Times New Roman"/>
              </a:rPr>
              <a:t> لي" يستخدم عبارات: مستشار النشر، خبير النشر، مدير النشر، حتى عام </a:t>
            </a:r>
            <a:r>
              <a:rPr lang="ar-SA" sz="2800" b="1" dirty="0" smtClean="0">
                <a:latin typeface="Calibri"/>
                <a:ea typeface="Calibri"/>
                <a:cs typeface="Times New Roman"/>
              </a:rPr>
              <a:t>1921</a:t>
            </a:r>
            <a:r>
              <a:rPr lang="ar-EG" sz="2800" b="1" dirty="0" smtClean="0">
                <a:latin typeface="Calibri"/>
                <a:ea typeface="Calibri"/>
                <a:cs typeface="Times New Roman"/>
              </a:rPr>
              <a:t>.</a:t>
            </a:r>
          </a:p>
          <a:p>
            <a:pPr marL="0" marR="0" algn="justLow" rtl="1">
              <a:lnSpc>
                <a:spcPct val="130000"/>
              </a:lnSpc>
              <a:spcBef>
                <a:spcPts val="0"/>
              </a:spcBef>
              <a:spcAft>
                <a:spcPts val="0"/>
              </a:spcAft>
            </a:pPr>
            <a:r>
              <a:rPr lang="ar-SA" sz="2800" b="1" dirty="0" smtClean="0">
                <a:latin typeface="Calibri"/>
                <a:ea typeface="Calibri"/>
                <a:cs typeface="Times New Roman"/>
              </a:rPr>
              <a:t>حيث </a:t>
            </a:r>
            <a:r>
              <a:rPr lang="ar-SA" sz="2800" b="1" dirty="0">
                <a:latin typeface="Calibri"/>
                <a:ea typeface="Calibri"/>
                <a:cs typeface="Times New Roman"/>
              </a:rPr>
              <a:t>استخدم لأول مرة تعبير العلاقات العامة في النشرة التي أصدرها مع مساعديه </a:t>
            </a:r>
            <a:r>
              <a:rPr lang="ar-SA" sz="2800" b="1" dirty="0" smtClean="0">
                <a:latin typeface="Calibri"/>
                <a:ea typeface="Calibri"/>
                <a:cs typeface="Times New Roman"/>
              </a:rPr>
              <a:t>في</a:t>
            </a:r>
            <a:r>
              <a:rPr lang="ar-EG" sz="2800" b="1" dirty="0" smtClean="0">
                <a:latin typeface="Calibri"/>
                <a:ea typeface="Calibri"/>
                <a:cs typeface="Times New Roman"/>
              </a:rPr>
              <a:t> عام </a:t>
            </a:r>
            <a:r>
              <a:rPr lang="ar-SA" sz="2800" b="1" dirty="0" smtClean="0">
                <a:latin typeface="Calibri"/>
                <a:ea typeface="Calibri"/>
                <a:cs typeface="Times New Roman"/>
              </a:rPr>
              <a:t> </a:t>
            </a:r>
            <a:r>
              <a:rPr lang="ar-EG" sz="2800" b="1" dirty="0" smtClean="0">
                <a:latin typeface="Calibri"/>
                <a:ea typeface="Calibri"/>
                <a:cs typeface="Times New Roman"/>
              </a:rPr>
              <a:t>1921 </a:t>
            </a:r>
            <a:r>
              <a:rPr lang="ar-SA" sz="2800" b="1" dirty="0" smtClean="0">
                <a:latin typeface="Calibri"/>
                <a:ea typeface="Calibri"/>
                <a:cs typeface="Times New Roman"/>
              </a:rPr>
              <a:t>تحت </a:t>
            </a:r>
            <a:r>
              <a:rPr lang="ar-SA" sz="2800" b="1" dirty="0">
                <a:latin typeface="Calibri"/>
                <a:ea typeface="Calibri"/>
                <a:cs typeface="Times New Roman"/>
              </a:rPr>
              <a:t>عنوان "العلاقات العامة". </a:t>
            </a:r>
            <a:endParaRPr lang="ar-EG" sz="2800" b="1" dirty="0" smtClean="0">
              <a:latin typeface="Calibri"/>
              <a:ea typeface="Calibri"/>
              <a:cs typeface="Times New Roman"/>
            </a:endParaRPr>
          </a:p>
          <a:p>
            <a:pPr marL="0" marR="0" algn="justLow" rtl="1">
              <a:lnSpc>
                <a:spcPct val="130000"/>
              </a:lnSpc>
              <a:spcBef>
                <a:spcPts val="0"/>
              </a:spcBef>
              <a:spcAft>
                <a:spcPts val="0"/>
              </a:spcAft>
            </a:pPr>
            <a:r>
              <a:rPr lang="ar-EG" sz="2800" b="1" dirty="0">
                <a:latin typeface="Calibri"/>
                <a:ea typeface="Calibri"/>
                <a:cs typeface="Times New Roman"/>
              </a:rPr>
              <a:t>في إنجلترا فقد كان </a:t>
            </a:r>
            <a:r>
              <a:rPr lang="ar-EG" sz="2800" b="1" dirty="0" err="1">
                <a:latin typeface="Calibri"/>
                <a:ea typeface="Calibri"/>
                <a:cs typeface="Times New Roman"/>
              </a:rPr>
              <a:t>دينجو</a:t>
            </a:r>
            <a:r>
              <a:rPr lang="ar-EG" sz="2800" b="1" dirty="0">
                <a:latin typeface="Calibri"/>
                <a:ea typeface="Calibri"/>
                <a:cs typeface="Times New Roman"/>
              </a:rPr>
              <a:t> أول من مارس ما يمكن أن يوصف بنشاط علاقات عامة وذلك في القرن الثامن عشر. </a:t>
            </a:r>
            <a:endParaRPr lang="en-US" sz="2800" b="1" dirty="0">
              <a:latin typeface="Calibri"/>
              <a:ea typeface="Calibri"/>
              <a:cs typeface="Times New Roman"/>
            </a:endParaRPr>
          </a:p>
          <a:p>
            <a:pPr marL="0" indent="0" algn="ctr">
              <a:buNone/>
            </a:pPr>
            <a:endParaRPr lang="en-US" dirty="0"/>
          </a:p>
        </p:txBody>
      </p:sp>
    </p:spTree>
    <p:extLst>
      <p:ext uri="{BB962C8B-B14F-4D97-AF65-F5344CB8AC3E}">
        <p14:creationId xmlns:p14="http://schemas.microsoft.com/office/powerpoint/2010/main" val="270280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TotalTime>
  <Words>832</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19</cp:revision>
  <dcterms:created xsi:type="dcterms:W3CDTF">2020-03-24T00:59:16Z</dcterms:created>
  <dcterms:modified xsi:type="dcterms:W3CDTF">2020-04-02T07:51:26Z</dcterms:modified>
</cp:coreProperties>
</file>